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embeddedFontLst>
    <p:embeddedFont>
      <p:font typeface="Arim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1FDC45-BA9A-4F96-975B-E8591EF8DA5F}">
  <a:tblStyle styleId="{AF1FDC45-BA9A-4F96-975B-E8591EF8DA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mo-italic.fntdata"/><Relationship Id="rId30" Type="http://schemas.openxmlformats.org/officeDocument/2006/relationships/font" Target="fonts/Arim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Arim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ca3054315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ca3054315_1_7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c6679d61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c6679d61e_0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c78740bd9_2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c78740bd9_2_4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c78740bd9_2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c78740bd9_2_6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b4e62b432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ab4e62b432_0_4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b4e62b432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b4e62b432_0_4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c78740bd9_2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c78740bd9_2_79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b4e62b432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b4e62b432_0_5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b4e62b432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b4e62b432_0_5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b4e62b432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b4e62b432_0_6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c463d03be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c463d03be_0_6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b4e62b432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b4e62b432_0_6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c78740bd9_2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c78740bd9_2_8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c78740bd9_2_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ac78740bd9_2_103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b4e62b432_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ab4e62b432_0_7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c463d03be_0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ac463d03b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b4e62b432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b4e62b432_0_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Dom Barnard. “Average Speaking Rate and Words per Minute.” </a:t>
            </a:r>
            <a:r>
              <a:rPr i="1" lang="en-US" sz="1400">
                <a:latin typeface="Arial"/>
                <a:ea typeface="Arial"/>
                <a:cs typeface="Arial"/>
                <a:sym typeface="Arial"/>
              </a:rPr>
              <a:t>Virtualspeech.Com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VirtualSpeech, 20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Jan. 2018,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c78740bd9_2_1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c78740bd9_2_169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Ask Professor/Team on which alternate image is better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b4e62b432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b4e62b432_0_1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c78740bd9_2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c78740bd9_2_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c78740bd9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c78740bd9_2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c78740bd9_3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c78740bd9_3_1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Google Shape;21;p2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"/>
          <p:cNvSpPr txBox="1"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Google Shape;2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152400" y="6172200"/>
            <a:ext cx="4038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UMass ECE - Team 24 SDP 2021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" name="Google Shape;27;p2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 rot="5400000">
            <a:off x="2209800" y="-457200"/>
            <a:ext cx="44958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 rot="5400000">
            <a:off x="5410200" y="2133600"/>
            <a:ext cx="5257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 rot="5400000">
            <a:off x="914400" y="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jpg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382000" y="6172200"/>
            <a:ext cx="609600" cy="30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2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"/>
          <p:cNvSpPr/>
          <p:nvPr/>
        </p:nvSpPr>
        <p:spPr>
          <a:xfrm>
            <a:off x="152400" y="6172200"/>
            <a:ext cx="4038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UMass ECE - Team 24 SDP 2021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46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Relationship Id="rId7" Type="http://schemas.openxmlformats.org/officeDocument/2006/relationships/image" Target="../media/image36.png"/><Relationship Id="rId8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i5YAPNk4ucimSkG-TYA4o4t4Y4mlDS-z/view" TargetMode="External"/><Relationship Id="rId4" Type="http://schemas.openxmlformats.org/officeDocument/2006/relationships/image" Target="../media/image34.png"/><Relationship Id="rId5" Type="http://schemas.openxmlformats.org/officeDocument/2006/relationships/hyperlink" Target="http://drive.google.com/file/d/1VeUYGqKqw249yNavJrYUvMhFpnS_nY9I/view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48.png"/><Relationship Id="rId7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32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26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25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35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35.png"/><Relationship Id="rId6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45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</a:pPr>
            <a:r>
              <a:rPr lang="en-US" sz="2300"/>
              <a:t>By: Team 24</a:t>
            </a:r>
            <a:br>
              <a:rPr lang="en-US" sz="2300"/>
            </a:br>
            <a:endParaRPr sz="2300"/>
          </a:p>
        </p:txBody>
      </p:sp>
      <p:sp>
        <p:nvSpPr>
          <p:cNvPr id="66" name="Google Shape;66;p13"/>
          <p:cNvSpPr txBox="1"/>
          <p:nvPr>
            <p:ph type="ctrTitle"/>
          </p:nvPr>
        </p:nvSpPr>
        <p:spPr>
          <a:xfrm>
            <a:off x="1143000" y="1789375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Captcha-Shield</a:t>
            </a:r>
            <a:br>
              <a:rPr lang="en-US"/>
            </a:br>
            <a:r>
              <a:rPr lang="en-US"/>
              <a:t>SDP 2021 MDR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-70950" y="3468400"/>
            <a:ext cx="87681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1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Faculty Advisor: Professor Dennis Goeckel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MDR Deliverables</a:t>
            </a:r>
            <a:endParaRPr/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0" y="1402188"/>
            <a:ext cx="5956200" cy="21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Rushiv </a:t>
            </a:r>
            <a:endParaRPr sz="20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/>
              <a:t>Selecting appropriate cloud platform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/>
              <a:t>Host a Speech-to-Text API on the cloud and apply Natural Language Processing for post-processing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800"/>
              <a:t>Adjust the parameters to avoid over/under fitting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/>
              <a:t>Connect a Mobile Device to the server</a:t>
            </a: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0" y="3887175"/>
            <a:ext cx="6046800" cy="24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Chidinma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 appropriate LED/LCD screen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Print messages on the LED/LCD screen Adjust the speed and font to 75-100 wpm and 25+ pt.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Set up bluetooth connections and run dummy tests from a mobile phone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3">
            <a:alphaModFix/>
          </a:blip>
          <a:srcRect b="0" l="0" r="40761" t="53181"/>
          <a:stretch/>
        </p:blipFill>
        <p:spPr>
          <a:xfrm>
            <a:off x="6084767" y="1526050"/>
            <a:ext cx="2992907" cy="21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3">
            <a:alphaModFix/>
          </a:blip>
          <a:srcRect b="23821" l="42785" r="0" t="43066"/>
          <a:stretch/>
        </p:blipFill>
        <p:spPr>
          <a:xfrm>
            <a:off x="5759700" y="4102548"/>
            <a:ext cx="3384299" cy="174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Accomplishments - Team</a:t>
            </a:r>
            <a:endParaRPr/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381000" y="1371600"/>
            <a:ext cx="84363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Created a functional end-to-end prototype of the system</a:t>
            </a:r>
            <a:endParaRPr sz="22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Taking a Preprocessed Microphone Input, and directly sending that microphone input over bluetooth.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Receiving the Audio input on an IOS app created for SDP. Controlling bluetooth and server connections in the app.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Sending the unwrapped iAP audio to the server and receiving text back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Sending the text over BLE to                                            an Arduino UNO, and                                                    performing calculations to                                          appropriately display on                                                 EPD screen</a:t>
            </a:r>
            <a:endParaRPr sz="2000"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500" y="3683150"/>
            <a:ext cx="3872800" cy="21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type="title"/>
          </p:nvPr>
        </p:nvSpPr>
        <p:spPr>
          <a:xfrm>
            <a:off x="304800" y="45195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Accomplishments - Rushiv</a:t>
            </a: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604" y="985350"/>
            <a:ext cx="6525396" cy="507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195238" y="3080137"/>
            <a:ext cx="4137049" cy="1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/>
        </p:nvSpPr>
        <p:spPr>
          <a:xfrm>
            <a:off x="7672550" y="2062650"/>
            <a:ext cx="1437600" cy="3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App: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1) Connects to the RN52 Audio and the HM10 BLE modules 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2) Redirects the mic to the RN52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3) Connects to the server using private key encryption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4) Prints all speech to text on the phone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50"/>
              </a:spcBef>
              <a:spcAft>
                <a:spcPts val="1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5) Will use concurrent programming to be dynamic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6350" y="911225"/>
            <a:ext cx="1580550" cy="12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-210900" y="2580625"/>
            <a:ext cx="1905000" cy="16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 txBox="1"/>
          <p:nvPr/>
        </p:nvSpPr>
        <p:spPr>
          <a:xfrm>
            <a:off x="169950" y="2801975"/>
            <a:ext cx="1143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The RN52 uses the </a:t>
            </a:r>
            <a:r>
              <a:rPr b="1" i="1" lang="en-US" sz="1300">
                <a:latin typeface="Verdana"/>
                <a:ea typeface="Verdana"/>
                <a:cs typeface="Verdana"/>
                <a:sym typeface="Verdana"/>
              </a:rPr>
              <a:t>iAP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and SDP protocols</a:t>
            </a:r>
            <a:br>
              <a:rPr lang="en-US" sz="13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for Audio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911225"/>
            <a:ext cx="3139975" cy="14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/>
          <p:nvPr/>
        </p:nvSpPr>
        <p:spPr>
          <a:xfrm>
            <a:off x="52600" y="985350"/>
            <a:ext cx="30348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The server needs </a:t>
            </a:r>
            <a:r>
              <a:rPr b="1" i="1" lang="en-US" sz="1200">
                <a:latin typeface="Verdana"/>
                <a:ea typeface="Verdana"/>
                <a:cs typeface="Verdana"/>
                <a:sym typeface="Verdana"/>
              </a:rPr>
              <a:t>private key encrypted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authentication. MCS API was selected since it is swift enabled and returns text </a:t>
            </a:r>
            <a:r>
              <a:rPr b="1" i="1" lang="en-US" sz="1200">
                <a:latin typeface="Verdana"/>
                <a:ea typeface="Verdana"/>
                <a:cs typeface="Verdana"/>
                <a:sym typeface="Verdana"/>
              </a:rPr>
              <a:t>avoids reading JSON</a:t>
            </a:r>
            <a:r>
              <a:rPr i="1" lang="en-US" sz="12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files like </a:t>
            </a:r>
            <a:r>
              <a:rPr b="1" i="1" lang="en-US" sz="1200">
                <a:latin typeface="Verdana"/>
                <a:ea typeface="Verdana"/>
                <a:cs typeface="Verdana"/>
                <a:sym typeface="Verdana"/>
              </a:rPr>
              <a:t>all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 other APIs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7" name="Google Shape;227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00">
            <a:off x="953937" y="3839737"/>
            <a:ext cx="1125325" cy="32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/>
          <p:nvPr/>
        </p:nvSpPr>
        <p:spPr>
          <a:xfrm>
            <a:off x="169950" y="5040575"/>
            <a:ext cx="2115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The HM10 module connects to the Arduino using UART and receives the converted text back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Accomplishments - Chidinma</a:t>
            </a:r>
            <a:endParaRPr/>
          </a:p>
        </p:txBody>
      </p:sp>
      <p:pic>
        <p:nvPicPr>
          <p:cNvPr id="234" name="Google Shape;2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100" y="1426100"/>
            <a:ext cx="61722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366538" y="3855312"/>
            <a:ext cx="2402275" cy="23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 txBox="1"/>
          <p:nvPr/>
        </p:nvSpPr>
        <p:spPr>
          <a:xfrm>
            <a:off x="131700" y="4159088"/>
            <a:ext cx="14058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Created a limited test environment in order to test serial communication via Pyserial Library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2750625" y="4480050"/>
            <a:ext cx="4053151" cy="16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 txBox="1"/>
          <p:nvPr/>
        </p:nvSpPr>
        <p:spPr>
          <a:xfrm>
            <a:off x="2824650" y="4742800"/>
            <a:ext cx="38364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Successfully printed text forward to the EPD screen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Successfully parsed dynamic string into a an array of words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9" name="Google Shape;2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17700" y="1303275"/>
            <a:ext cx="2196450" cy="20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 txBox="1"/>
          <p:nvPr/>
        </p:nvSpPr>
        <p:spPr>
          <a:xfrm>
            <a:off x="6266775" y="1632575"/>
            <a:ext cx="16884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Developed size adjustment and speed adjustment functions that respond to a raw string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Accomplishments - Jennifer</a:t>
            </a:r>
            <a:endParaRPr/>
          </a:p>
        </p:txBody>
      </p:sp>
      <p:sp>
        <p:nvSpPr>
          <p:cNvPr id="246" name="Google Shape;246;p26"/>
          <p:cNvSpPr txBox="1"/>
          <p:nvPr>
            <p:ph idx="1" type="body"/>
          </p:nvPr>
        </p:nvSpPr>
        <p:spPr>
          <a:xfrm>
            <a:off x="212625" y="1249125"/>
            <a:ext cx="81534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Created </a:t>
            </a:r>
            <a:r>
              <a:rPr lang="en-US" sz="2000"/>
              <a:t>Amplifier to test the EC microphone in different test conditions for the face shield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Designed an Amplifier using a LM386 IC and an EC microphone </a:t>
            </a:r>
            <a:endParaRPr sz="20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Worked in SDP lab to optimize the design using high pass filters for limited noise </a:t>
            </a:r>
            <a:endParaRPr sz="19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Passed signal into the Evaluation board for further </a:t>
            </a:r>
            <a:r>
              <a:rPr lang="en-US" sz="2000"/>
              <a:t>amplification</a:t>
            </a:r>
            <a:r>
              <a:rPr lang="en-US" sz="2000"/>
              <a:t> and ADC conversion</a:t>
            </a:r>
            <a:endParaRPr sz="20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Signal was too noisy and the                                         Amplifier’s gain was reduced                                          and </a:t>
            </a:r>
            <a:r>
              <a:rPr lang="en-US" sz="1900"/>
              <a:t>cascaded</a:t>
            </a:r>
            <a:r>
              <a:rPr lang="en-US" sz="1900"/>
              <a:t> with </a:t>
            </a:r>
            <a:r>
              <a:rPr lang="en-US" sz="1900"/>
              <a:t>evaluation</a:t>
            </a:r>
            <a:r>
              <a:rPr lang="en-US" sz="1900"/>
              <a:t>                                  board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Hooked up the breakout board                            microphone to evaluation board                                    for quick testing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375" y="3923625"/>
            <a:ext cx="3474900" cy="1957675"/>
          </a:xfrm>
          <a:prstGeom prst="rect">
            <a:avLst/>
          </a:prstGeom>
          <a:noFill/>
          <a:ln>
            <a:noFill/>
          </a:ln>
          <a:effectLst>
            <a:outerShdw blurRad="471488" rotWithShape="0" algn="bl" dir="2640000" dist="11430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Accomplishments - Hirad</a:t>
            </a:r>
            <a:endParaRPr/>
          </a:p>
        </p:txBody>
      </p:sp>
      <p:sp>
        <p:nvSpPr>
          <p:cNvPr id="253" name="Google Shape;253;p27"/>
          <p:cNvSpPr txBox="1"/>
          <p:nvPr>
            <p:ph idx="1" type="body"/>
          </p:nvPr>
        </p:nvSpPr>
        <p:spPr>
          <a:xfrm>
            <a:off x="132200" y="1371600"/>
            <a:ext cx="8560200" cy="47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Designed a high-pass filter for accurate capturing of the voice and helped to set up the connection between the circuit and the ADC of the RN52 Bluetooth module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Debugged and resolved issues with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the circuit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Developed a voice recording system </a:t>
            </a:r>
            <a:endParaRPr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using Arduino’s ADC and a SD card*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/>
              <a:t> This is not part of the final product for MDR and onwards due to the redundant complexity it added to the product. However, voice files are available for demonstration</a:t>
            </a:r>
            <a:endParaRPr sz="1400"/>
          </a:p>
        </p:txBody>
      </p:sp>
      <p:pic>
        <p:nvPicPr>
          <p:cNvPr id="254" name="Google Shape;2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825" y="2744400"/>
            <a:ext cx="3261004" cy="218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Demonstration</a:t>
            </a:r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0" y="1300675"/>
            <a:ext cx="3021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1)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4519450" y="1313800"/>
            <a:ext cx="407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2)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2" name="Google Shape;262;p28" title="WhatsApp Video 2020-11-20 at 12.21.51 P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421550"/>
            <a:ext cx="4214650" cy="316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 title="WhatsApp Video 2020-11-20 at 12.48.37 PM.mp4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250" y="1382125"/>
            <a:ext cx="4319750" cy="323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 and Hardware used for MDR</a:t>
            </a:r>
            <a:endParaRPr/>
          </a:p>
        </p:txBody>
      </p:sp>
      <p:sp>
        <p:nvSpPr>
          <p:cNvPr id="269" name="Google Shape;269;p29"/>
          <p:cNvSpPr txBox="1"/>
          <p:nvPr>
            <p:ph idx="1" type="body"/>
          </p:nvPr>
        </p:nvSpPr>
        <p:spPr>
          <a:xfrm>
            <a:off x="0" y="1057200"/>
            <a:ext cx="8153400" cy="46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Software</a:t>
            </a:r>
            <a:endParaRPr/>
          </a:p>
          <a:p>
            <a:pPr indent="-355600" lvl="1" marL="5715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N52, HM10 Configuration system (CMD) </a:t>
            </a:r>
            <a:br>
              <a:rPr lang="en-US"/>
            </a:br>
            <a:r>
              <a:rPr lang="en-US"/>
              <a:t>+ Teraterm</a:t>
            </a:r>
            <a:endParaRPr/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XCode IDE - Swift Language</a:t>
            </a:r>
            <a:endParaRPr/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OnlineGDB</a:t>
            </a:r>
            <a:endParaRPr/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Arduino IDE</a:t>
            </a:r>
            <a:endParaRPr/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Pycharm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Hardware</a:t>
            </a:r>
            <a:endParaRPr/>
          </a:p>
          <a:p>
            <a:pPr indent="-355600" lvl="1" marL="5715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Arduino Mega 2560</a:t>
            </a:r>
            <a:endParaRPr/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Arduino Uno</a:t>
            </a:r>
            <a:endParaRPr/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Bluetooth RN52 </a:t>
            </a:r>
            <a:r>
              <a:rPr lang="en-US" u="sng"/>
              <a:t>Evaluation Kit</a:t>
            </a:r>
            <a:endParaRPr u="sng"/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Bluetooth HM10 Module Breakout Board</a:t>
            </a:r>
            <a:endParaRPr/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2.13 EPD Monochrome Screen</a:t>
            </a:r>
            <a:endParaRPr/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highlight>
                  <a:srgbClr val="FFFFFF"/>
                </a:highlight>
              </a:rPr>
              <a:t>Electret Microphone Amplifier - MAX9814</a:t>
            </a:r>
            <a:endParaRPr>
              <a:highlight>
                <a:srgbClr val="FFFFFF"/>
              </a:highlight>
            </a:endParaRPr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highlight>
                  <a:srgbClr val="FFFFFF"/>
                </a:highlight>
              </a:rPr>
              <a:t>LM386-1 (Audio Amplifier)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500" y="1261250"/>
            <a:ext cx="2506956" cy="48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Hardware plan for FPR</a:t>
            </a:r>
            <a:endParaRPr/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212625" y="11811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On PCB</a:t>
            </a:r>
            <a:endParaRPr sz="2000"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Amplifiers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IC Audio Amplifier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Capacitors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Resistors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EC Microphone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Microprocessor (</a:t>
            </a:r>
            <a:r>
              <a:rPr lang="en-US" sz="1800">
                <a:highlight>
                  <a:schemeClr val="lt1"/>
                </a:highlight>
              </a:rPr>
              <a:t>ATSAMD21G15B-AU</a:t>
            </a:r>
            <a:r>
              <a:rPr lang="en-US" sz="1800"/>
              <a:t>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RN-52 Audio Bluetooth, HM10 BLE</a:t>
            </a:r>
            <a:endParaRPr sz="18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Off PCB</a:t>
            </a:r>
            <a:endParaRPr sz="2000"/>
          </a:p>
          <a:p>
            <a:pPr indent="-336550" lvl="0" marL="457200" rtl="0" algn="l">
              <a:spcBef>
                <a:spcPts val="48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Battery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EPD screen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77" name="Google Shape;277;p30"/>
          <p:cNvSpPr txBox="1"/>
          <p:nvPr/>
        </p:nvSpPr>
        <p:spPr>
          <a:xfrm>
            <a:off x="3857625" y="6171525"/>
            <a:ext cx="6110400" cy="28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Going forward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The amplifiers will be designed for a specific/adjustable gain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When low noise is a achieved the signal will be converted to digital for processing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The power consumption will be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determined and a battery chosen for at least one hour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Verdana"/>
              <a:buChar char="●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 The Altium layout will be created and 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assembled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8" name="Google Shape;2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750" y="2594475"/>
            <a:ext cx="3291549" cy="22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 Plan for FPR</a:t>
            </a:r>
            <a:endParaRPr/>
          </a:p>
        </p:txBody>
      </p:sp>
      <p:sp>
        <p:nvSpPr>
          <p:cNvPr id="284" name="Google Shape;284;p31"/>
          <p:cNvSpPr txBox="1"/>
          <p:nvPr/>
        </p:nvSpPr>
        <p:spPr>
          <a:xfrm>
            <a:off x="223325" y="1261250"/>
            <a:ext cx="8839200" cy="44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Going forward: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just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Noto Sans Symbols"/>
              <a:buChar char="-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Program the App concurrently so that it can receive audio, process it, and send text back like a dynamic pipeline of data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Noto Sans Symbols"/>
              <a:buChar char="-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Program the </a:t>
            </a: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ATSAM microcontroller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with the be loaded with the Arduino and C functions. Add interrupts or concurrent programming to the MC to receive text and print at the same time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Noto Sans Symbols"/>
              <a:buChar char="-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Integrate Pyserial Preprocessing to the </a:t>
            </a:r>
            <a:b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iOS App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Noto Sans Symbols"/>
              <a:buChar char="-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Publish the App on the App Store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Noto Sans Symbols"/>
              <a:buChar char="-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Improve the front end of the App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5" name="Google Shape;2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500" y="3436800"/>
            <a:ext cx="3274100" cy="2455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24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50" y="1448675"/>
            <a:ext cx="1720300" cy="17701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234925" y="3218800"/>
            <a:ext cx="20967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Rushiv Arora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CS/CompE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Team Coordinator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175" y="1448675"/>
            <a:ext cx="1820288" cy="17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2309525" y="3218800"/>
            <a:ext cx="20967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Jennifer Gosselin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Altium Lead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5750" y="1420025"/>
            <a:ext cx="1820300" cy="182743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6790975" y="3268400"/>
            <a:ext cx="2096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Chidinma Ejiofor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CompE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Budget Managements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7688" y="3728375"/>
            <a:ext cx="1313433" cy="18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3367203" y="5555800"/>
            <a:ext cx="2583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Professor Dennis Goeckel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Faculty Advisor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3010" y="1448675"/>
            <a:ext cx="1609741" cy="17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757550" y="3218800"/>
            <a:ext cx="20967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Hirad Tabatabaei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Expenditure</a:t>
            </a:r>
            <a:endParaRPr/>
          </a:p>
        </p:txBody>
      </p:sp>
      <p:graphicFrame>
        <p:nvGraphicFramePr>
          <p:cNvPr id="291" name="Google Shape;291;p32"/>
          <p:cNvGraphicFramePr/>
          <p:nvPr/>
        </p:nvGraphicFramePr>
        <p:xfrm>
          <a:off x="28838" y="12608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{AF1FDC45-BA9A-4F96-975B-E8591EF8DA5F}</a:tableStyleId>
              </a:tblPr>
              <a:tblGrid>
                <a:gridCol w="2320125"/>
                <a:gridCol w="1934200"/>
                <a:gridCol w="2442275"/>
                <a:gridCol w="2389725"/>
              </a:tblGrid>
              <a:tr h="4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</a:t>
                      </a:r>
                      <a:endParaRPr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Quantity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 [$] Per Unit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 [$] Total</a:t>
                      </a:r>
                      <a:endParaRPr b="1">
                        <a:solidFill>
                          <a:srgbClr val="881C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8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RN52-EK Evaluation Kit</a:t>
                      </a:r>
                      <a:endParaRPr sz="13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 sz="13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79.99</a:t>
                      </a:r>
                      <a:endParaRPr sz="13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79.99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RN52 Breakout Board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46.95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46.95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300"/>
                        <a:t>Microsoft Azure Cognitive </a:t>
                      </a:r>
                      <a:r>
                        <a:rPr b="1" i="1" lang="en-US" sz="1300"/>
                        <a:t>Service</a:t>
                      </a:r>
                      <a:endParaRPr b="1" i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300"/>
                        <a:t>&lt; 5 hours</a:t>
                      </a:r>
                      <a:endParaRPr b="1" i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300"/>
                        <a:t>free &lt; 5 hours</a:t>
                      </a:r>
                      <a:endParaRPr b="1" i="1" sz="1300"/>
                    </a:p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300"/>
                        <a:t>0.2 per hour &gt; 5 hours</a:t>
                      </a:r>
                      <a:endParaRPr b="1" i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300"/>
                        <a:t>0</a:t>
                      </a:r>
                      <a:endParaRPr b="1" i="1"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300"/>
                        <a:t>Microphone</a:t>
                      </a:r>
                      <a:endParaRPr b="1" i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300"/>
                        <a:t>5</a:t>
                      </a:r>
                      <a:endParaRPr b="1" i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300"/>
                        <a:t>0.69</a:t>
                      </a:r>
                      <a:endParaRPr b="1" i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300"/>
                        <a:t>3.45</a:t>
                      </a:r>
                      <a:endParaRPr b="1" i="1"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Wired Microphone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0.95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4.75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06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IC AMP SOIC / IC AMP DIP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 + 2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6.74 / 6.74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13.48 + 13.48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06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Filter/IC Filter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 + 2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0.33 / 3.13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0.99 + 6.26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IC ADC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 + 2 + 2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1.16 / 2.18 / 2.07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2.32 + 4.36 + 4.14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EPD Breakout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22.50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22.50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95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Shipping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24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graphicFrame>
        <p:nvGraphicFramePr>
          <p:cNvPr id="292" name="Google Shape;292;p32"/>
          <p:cNvGraphicFramePr/>
          <p:nvPr/>
        </p:nvGraphicFramePr>
        <p:xfrm>
          <a:off x="4876725" y="548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{AF1FDC45-BA9A-4F96-975B-E8591EF8DA5F}</a:tableStyleId>
              </a:tblPr>
              <a:tblGrid>
                <a:gridCol w="1848725"/>
                <a:gridCol w="2389725"/>
              </a:tblGrid>
              <a:tr h="265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Cost [$]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226.67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</a:t>
            </a:r>
            <a:r>
              <a:rPr lang="en-US"/>
              <a:t> Expenditure</a:t>
            </a:r>
            <a:endParaRPr/>
          </a:p>
        </p:txBody>
      </p:sp>
      <p:graphicFrame>
        <p:nvGraphicFramePr>
          <p:cNvPr id="298" name="Google Shape;298;p33"/>
          <p:cNvGraphicFramePr/>
          <p:nvPr/>
        </p:nvGraphicFramePr>
        <p:xfrm>
          <a:off x="0" y="16418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{AF1FDC45-BA9A-4F96-975B-E8591EF8DA5F}</a:tableStyleId>
              </a:tblPr>
              <a:tblGrid>
                <a:gridCol w="2308375"/>
                <a:gridCol w="2263625"/>
                <a:gridCol w="2286000"/>
                <a:gridCol w="2286000"/>
              </a:tblGrid>
              <a:tr h="275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Item..</a:t>
                      </a:r>
                      <a:endParaRPr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Quantity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 [$] Per Unit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 [$] Total</a:t>
                      </a:r>
                      <a:endParaRPr b="1">
                        <a:solidFill>
                          <a:srgbClr val="881C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Microcontroller (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ATSAMD21G15B-AU)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1.76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5.28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Microcontroller 2nd choice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Microsoft</a:t>
                      </a:r>
                      <a:r>
                        <a:rPr lang="en-US"/>
                        <a:t> Azure Cognitive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 8 hours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free &lt; 5 hours</a:t>
                      </a:r>
                      <a:endParaRPr/>
                    </a:p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$ 1 &gt; 5 hours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RN52-Bluetooth Module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 **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HM10-Bluetooth Module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Microphone (MEMS + Electric)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 + 5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 / 0.5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 + 2.5**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IC AMP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 + 3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 / 8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 + 24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IC Filter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 + 3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 / 8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 + 24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LCD Screen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75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9" name="Google Shape;299;p33"/>
          <p:cNvSpPr txBox="1"/>
          <p:nvPr/>
        </p:nvSpPr>
        <p:spPr>
          <a:xfrm>
            <a:off x="13200" y="1142988"/>
            <a:ext cx="91176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 lot of these parts are available in M5 and shouldn’t reflect in the final budget. This is an overestimated cushion budget. ** = part in M5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00" name="Google Shape;300;p33"/>
          <p:cNvGraphicFramePr/>
          <p:nvPr/>
        </p:nvGraphicFramePr>
        <p:xfrm>
          <a:off x="4892350" y="569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{AF1FDC45-BA9A-4F96-975B-E8591EF8DA5F}</a:tableStyleId>
              </a:tblPr>
              <a:tblGrid>
                <a:gridCol w="1965650"/>
                <a:gridCol w="2272800"/>
              </a:tblGrid>
              <a:tr h="265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Cost [$]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240.78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Management</a:t>
            </a:r>
            <a:endParaRPr/>
          </a:p>
        </p:txBody>
      </p:sp>
      <p:sp>
        <p:nvSpPr>
          <p:cNvPr id="306" name="Google Shape;306;p34"/>
          <p:cNvSpPr txBox="1"/>
          <p:nvPr/>
        </p:nvSpPr>
        <p:spPr>
          <a:xfrm>
            <a:off x="168000" y="1356500"/>
            <a:ext cx="88080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Team Coordinator: Rushiv Arora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Altium Lead: Jennifer Gosselin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Budget Management Lead: Chidinma </a:t>
            </a: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Ejiofor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7" name="Google Shape;3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56523"/>
            <a:ext cx="8839199" cy="247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/>
          <p:nvPr/>
        </p:nvSpPr>
        <p:spPr>
          <a:xfrm>
            <a:off x="1467375" y="1833800"/>
            <a:ext cx="6048300" cy="256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 sz="3200">
              <a:solidFill>
                <a:srgbClr val="A61C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Questions?</a:t>
            </a:r>
            <a:endParaRPr sz="3200">
              <a:solidFill>
                <a:srgbClr val="A61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04800" y="1274125"/>
            <a:ext cx="45603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“With the onset of the Covid-19 pandemic, the world was </a:t>
            </a:r>
            <a:r>
              <a:rPr b="1" i="1" lang="en-US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forced to wear face masks</a:t>
            </a:r>
            <a:r>
              <a:rPr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 public, highlighting an issue faced by professionals who wear masks for their jobs:</a:t>
            </a:r>
            <a:r>
              <a:rPr i="1" lang="en-US" sz="18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muffled voices and incomprehensible speech</a:t>
            </a:r>
            <a:r>
              <a:rPr i="1"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especially for those with hearing impairments.”</a:t>
            </a:r>
            <a:endParaRPr i="1"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2248"/>
            <a:ext cx="2976624" cy="264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0" y="1206676"/>
            <a:ext cx="2412376" cy="218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1700" y="3588425"/>
            <a:ext cx="207645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4668150" y="3681550"/>
            <a:ext cx="4287900" cy="24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800">
                <a:solidFill>
                  <a:srgbClr val="434343"/>
                </a:solidFill>
              </a:rPr>
              <a:t>“Captcha-Shield will be a lightweight speech-to-text system that sits on custom </a:t>
            </a:r>
            <a:r>
              <a:rPr i="1" lang="en-US" sz="1800" u="sng">
                <a:solidFill>
                  <a:srgbClr val="434343"/>
                </a:solidFill>
              </a:rPr>
              <a:t>face shields</a:t>
            </a:r>
            <a:r>
              <a:rPr i="1" lang="en-US" sz="1800">
                <a:solidFill>
                  <a:srgbClr val="434343"/>
                </a:solidFill>
              </a:rPr>
              <a:t> and </a:t>
            </a:r>
            <a:r>
              <a:rPr b="1" i="1" lang="en-US" sz="1800">
                <a:highlight>
                  <a:srgbClr val="FFFFFF"/>
                </a:highlight>
              </a:rPr>
              <a:t>prints audio-to-text on screens to better help people</a:t>
            </a:r>
            <a:r>
              <a:rPr i="1" lang="en-US" sz="1800">
                <a:solidFill>
                  <a:srgbClr val="434343"/>
                </a:solidFill>
                <a:highlight>
                  <a:srgbClr val="FFFFFF"/>
                </a:highlight>
              </a:rPr>
              <a:t>,</a:t>
            </a:r>
            <a:r>
              <a:rPr i="1" lang="en-US" sz="1800">
                <a:solidFill>
                  <a:srgbClr val="434343"/>
                </a:solidFill>
              </a:rPr>
              <a:t> especially those with hearing impairments, understand their mask wearing counterparts.”</a:t>
            </a:r>
            <a:endParaRPr i="1"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2858575" y="3870925"/>
            <a:ext cx="14031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Can you hear me?</a:t>
            </a:r>
            <a:endParaRPr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8800" y="1027500"/>
            <a:ext cx="2770100" cy="27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1925" y="1027500"/>
            <a:ext cx="1727475" cy="16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480"/>
              </a:spcBef>
              <a:spcAft>
                <a:spcPts val="0"/>
              </a:spcAft>
              <a:buSzPts val="1500"/>
              <a:buChar char="●"/>
            </a:pPr>
            <a:r>
              <a:rPr b="1" lang="en-US" sz="2000"/>
              <a:t>Performance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Battery Life of at least 1 hour on full charge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Power up in 3 seconds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Power down in 3 seconds </a:t>
            </a:r>
            <a:endParaRPr b="1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US" sz="2000"/>
              <a:t>Features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Can capture 80 wpm or more </a:t>
            </a:r>
            <a:r>
              <a:rPr baseline="30000" lang="en-US" sz="1900"/>
              <a:t>1</a:t>
            </a:r>
            <a:endParaRPr sz="8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Bluetooth Low Energy Connectivity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Bluetooth iAP, SDP, A2DP Protocol Connectivity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Text readable from 6ft</a:t>
            </a:r>
            <a:endParaRPr b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2000"/>
              <a:t>Cost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Project Cost [$240.78]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Production Cost [$25.89]</a:t>
            </a:r>
            <a:endParaRPr sz="19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US" sz="2000"/>
              <a:t>Weight 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2000"/>
              <a:t>[Limit 200 Grams]</a:t>
            </a:r>
            <a:endParaRPr sz="20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US" sz="2000"/>
              <a:t>Not Compromised Shield Safety</a:t>
            </a:r>
            <a:endParaRPr b="1" sz="2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System Specifications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050" y="790788"/>
            <a:ext cx="2626925" cy="328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4262" y="3430525"/>
            <a:ext cx="2855714" cy="26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Solution: Captcha-Shield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9750" y="3780650"/>
            <a:ext cx="2985925" cy="26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626925" y="1019550"/>
            <a:ext cx="2626934" cy="2658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7"/>
          <p:cNvCxnSpPr/>
          <p:nvPr/>
        </p:nvCxnSpPr>
        <p:spPr>
          <a:xfrm flipH="1" rot="10800000">
            <a:off x="2908350" y="4095750"/>
            <a:ext cx="3632100" cy="1835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2" name="Google Shape;112;p17"/>
          <p:cNvSpPr txBox="1"/>
          <p:nvPr/>
        </p:nvSpPr>
        <p:spPr>
          <a:xfrm>
            <a:off x="4786175" y="4830000"/>
            <a:ext cx="7605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6 ft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5550" y="1143012"/>
            <a:ext cx="3339327" cy="198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2725963" y="1867675"/>
            <a:ext cx="2045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Cloud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285075" y="4548150"/>
            <a:ext cx="668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Hello</a:t>
            </a:r>
            <a:endParaRPr i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526200" y="2302950"/>
            <a:ext cx="7605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World</a:t>
            </a:r>
            <a:endParaRPr i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3775" y="3430523"/>
            <a:ext cx="1610330" cy="11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6175" y="2001263"/>
            <a:ext cx="1718368" cy="11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2478400" y="3811713"/>
            <a:ext cx="7605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Verdana"/>
                <a:ea typeface="Verdana"/>
                <a:cs typeface="Verdana"/>
                <a:sym typeface="Verdana"/>
              </a:rPr>
              <a:t>Hello</a:t>
            </a:r>
            <a:endParaRPr i="1"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725464" y="2302950"/>
            <a:ext cx="8598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Verdana"/>
                <a:ea typeface="Verdana"/>
                <a:cs typeface="Verdana"/>
                <a:sym typeface="Verdana"/>
              </a:rPr>
              <a:t>World</a:t>
            </a:r>
            <a:endParaRPr i="1" sz="1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14463" y="4548145"/>
            <a:ext cx="668700" cy="697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7"/>
          <p:cNvCxnSpPr/>
          <p:nvPr/>
        </p:nvCxnSpPr>
        <p:spPr>
          <a:xfrm flipH="1" rot="10800000">
            <a:off x="2058700" y="5022150"/>
            <a:ext cx="1180200" cy="1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7"/>
          <p:cNvCxnSpPr/>
          <p:nvPr/>
        </p:nvCxnSpPr>
        <p:spPr>
          <a:xfrm flipH="1" rot="10800000">
            <a:off x="1953775" y="4864875"/>
            <a:ext cx="1324500" cy="21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24" name="Google Shape;124;p17"/>
          <p:cNvCxnSpPr/>
          <p:nvPr/>
        </p:nvCxnSpPr>
        <p:spPr>
          <a:xfrm flipH="1" rot="10800000">
            <a:off x="5861425" y="3124050"/>
            <a:ext cx="1251000" cy="82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7"/>
          <p:cNvCxnSpPr/>
          <p:nvPr/>
        </p:nvCxnSpPr>
        <p:spPr>
          <a:xfrm flipH="1" rot="10800000">
            <a:off x="5756525" y="3013975"/>
            <a:ext cx="1257900" cy="84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26" name="Google Shape;126;p17"/>
          <p:cNvCxnSpPr/>
          <p:nvPr/>
        </p:nvCxnSpPr>
        <p:spPr>
          <a:xfrm flipH="1" rot="10800000">
            <a:off x="3707513" y="3013975"/>
            <a:ext cx="155400" cy="131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7"/>
          <p:cNvCxnSpPr/>
          <p:nvPr/>
        </p:nvCxnSpPr>
        <p:spPr>
          <a:xfrm rot="10800000">
            <a:off x="4697725" y="2890475"/>
            <a:ext cx="442500" cy="8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28" name="Google Shape;12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00238" y="3845045"/>
            <a:ext cx="668700" cy="697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7"/>
          <p:cNvCxnSpPr/>
          <p:nvPr/>
        </p:nvCxnSpPr>
        <p:spPr>
          <a:xfrm rot="10800000">
            <a:off x="4786175" y="2818513"/>
            <a:ext cx="442500" cy="8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7"/>
          <p:cNvCxnSpPr/>
          <p:nvPr/>
        </p:nvCxnSpPr>
        <p:spPr>
          <a:xfrm flipH="1" rot="10800000">
            <a:off x="3828138" y="3013975"/>
            <a:ext cx="155400" cy="131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31" name="Google Shape;131;p17"/>
          <p:cNvSpPr/>
          <p:nvPr/>
        </p:nvSpPr>
        <p:spPr>
          <a:xfrm>
            <a:off x="2510500" y="3784888"/>
            <a:ext cx="696300" cy="578100"/>
          </a:xfrm>
          <a:prstGeom prst="ellipse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7558300" y="2144988"/>
            <a:ext cx="696300" cy="578100"/>
          </a:xfrm>
          <a:prstGeom prst="ellipse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3363300" y="4506300"/>
            <a:ext cx="859800" cy="736800"/>
          </a:xfrm>
          <a:prstGeom prst="ellipse">
            <a:avLst/>
          </a:prstGeom>
          <a:noFill/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5004688" y="3778250"/>
            <a:ext cx="859800" cy="736800"/>
          </a:xfrm>
          <a:prstGeom prst="ellipse">
            <a:avLst/>
          </a:prstGeom>
          <a:noFill/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3318913" y="1765988"/>
            <a:ext cx="859800" cy="736800"/>
          </a:xfrm>
          <a:prstGeom prst="ellipse">
            <a:avLst/>
          </a:prstGeom>
          <a:noFill/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1238000" y="4515038"/>
            <a:ext cx="696300" cy="578100"/>
          </a:xfrm>
          <a:prstGeom prst="ellipse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227625" y="1278713"/>
            <a:ext cx="3213241" cy="21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3380950" y="4134414"/>
            <a:ext cx="3213250" cy="214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3999" cy="7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175" y="863200"/>
            <a:ext cx="5822800" cy="51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450" y="1115725"/>
            <a:ext cx="962225" cy="24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4229088" y="1494850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Located on the inside side of the Shield</a:t>
            </a:r>
            <a:endParaRPr sz="1300"/>
          </a:p>
        </p:txBody>
      </p:sp>
      <p:sp>
        <p:nvSpPr>
          <p:cNvPr id="147" name="Google Shape;147;p18"/>
          <p:cNvSpPr txBox="1"/>
          <p:nvPr/>
        </p:nvSpPr>
        <p:spPr>
          <a:xfrm>
            <a:off x="0" y="1715525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Hardware located on the inner side of the Shield</a:t>
            </a:r>
            <a:endParaRPr sz="1300"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6838" y="2381125"/>
            <a:ext cx="1170325" cy="4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3599" y="3878146"/>
            <a:ext cx="829075" cy="20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0" y="3957675"/>
            <a:ext cx="1350600" cy="19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Mobile Phone located at most 30 ft away from the person.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Server located remotely on the US East Coast</a:t>
            </a:r>
            <a:endParaRPr sz="1300"/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4499" y="3094620"/>
            <a:ext cx="698350" cy="176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7858800" y="3415100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Hardware located on the outer side of the Shield</a:t>
            </a:r>
            <a:endParaRPr sz="1300"/>
          </a:p>
        </p:txBody>
      </p:sp>
      <p:sp>
        <p:nvSpPr>
          <p:cNvPr id="153" name="Google Shape;153;p18"/>
          <p:cNvSpPr txBox="1"/>
          <p:nvPr>
            <p:ph type="title"/>
          </p:nvPr>
        </p:nvSpPr>
        <p:spPr>
          <a:xfrm>
            <a:off x="81450" y="425675"/>
            <a:ext cx="88392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</a:t>
            </a:r>
            <a:r>
              <a:rPr lang="en-US"/>
              <a:t>Block Diagram/System Specifications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1719175" y="1143000"/>
            <a:ext cx="2267700" cy="2272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5" name="Google Shape;155;p18"/>
          <p:cNvSpPr/>
          <p:nvPr/>
        </p:nvSpPr>
        <p:spPr>
          <a:xfrm>
            <a:off x="1822675" y="4121650"/>
            <a:ext cx="2164200" cy="176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3999" cy="7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4">
            <a:alphaModFix/>
          </a:blip>
          <a:srcRect b="9064" l="0" r="0" t="4272"/>
          <a:stretch/>
        </p:blipFill>
        <p:spPr>
          <a:xfrm>
            <a:off x="122475" y="1312425"/>
            <a:ext cx="5188557" cy="18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5311025" y="2995025"/>
            <a:ext cx="3337200" cy="29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Microphone directly connected to evaluation board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No preamplifier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Two amplifiers to limit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noise while maintaining gain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19"/>
          <p:cNvSpPr txBox="1"/>
          <p:nvPr>
            <p:ph type="title"/>
          </p:nvPr>
        </p:nvSpPr>
        <p:spPr>
          <a:xfrm>
            <a:off x="304800" y="507600"/>
            <a:ext cx="88392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Hardware Design</a:t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214325" y="2234975"/>
            <a:ext cx="2250300" cy="872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0825" y="460500"/>
            <a:ext cx="2383174" cy="211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6735525" y="566400"/>
            <a:ext cx="1041000" cy="1010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475" y="3582450"/>
            <a:ext cx="5006224" cy="232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3999" cy="7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50" y="839187"/>
            <a:ext cx="5320576" cy="517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8650" y="1750200"/>
            <a:ext cx="806069" cy="20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5783488" y="2207075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Application located on the phone</a:t>
            </a:r>
            <a:endParaRPr sz="130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8650" y="3864800"/>
            <a:ext cx="806069" cy="20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6001100" y="4321675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System Located on the Shield</a:t>
            </a:r>
            <a:endParaRPr sz="1300"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975" y="956188"/>
            <a:ext cx="330825" cy="83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5665800" y="956200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API Located on the Cloud</a:t>
            </a:r>
            <a:endParaRPr sz="1300"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304800" y="3563125"/>
            <a:ext cx="1170325" cy="4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497325" y="4025213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Input coming from hardware on Shield</a:t>
            </a:r>
            <a:endParaRPr sz="1300"/>
          </a:p>
        </p:txBody>
      </p:sp>
      <p:sp>
        <p:nvSpPr>
          <p:cNvPr id="182" name="Google Shape;182;p20"/>
          <p:cNvSpPr txBox="1"/>
          <p:nvPr>
            <p:ph type="title"/>
          </p:nvPr>
        </p:nvSpPr>
        <p:spPr>
          <a:xfrm>
            <a:off x="304800" y="422800"/>
            <a:ext cx="88392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 Software Diagram</a:t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0825" y="460500"/>
            <a:ext cx="2383174" cy="211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6760825" y="1569225"/>
            <a:ext cx="945900" cy="1010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8198075" y="1196675"/>
            <a:ext cx="945900" cy="1010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Deliverables </a:t>
            </a:r>
            <a:endParaRPr/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highlight>
                  <a:schemeClr val="lt1"/>
                </a:highlight>
              </a:rPr>
              <a:t>By MDR the three subsystems will be complete </a:t>
            </a:r>
            <a:endParaRPr sz="2000">
              <a:highlight>
                <a:schemeClr val="lt1"/>
              </a:highlight>
            </a:endParaRPr>
          </a:p>
          <a:p>
            <a:pPr indent="-323850" lvl="0" marL="457200" rtl="0" algn="l">
              <a:spcBef>
                <a:spcPts val="480"/>
              </a:spcBef>
              <a:spcAft>
                <a:spcPts val="0"/>
              </a:spcAft>
              <a:buSzPts val="1500"/>
              <a:buChar char="●"/>
            </a:pPr>
            <a:r>
              <a:rPr lang="en-US" sz="2000">
                <a:highlight>
                  <a:schemeClr val="lt1"/>
                </a:highlight>
              </a:rPr>
              <a:t>The Microphone Unit </a:t>
            </a:r>
            <a:endParaRPr sz="2000">
              <a:highlight>
                <a:schemeClr val="lt1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2000">
                <a:highlight>
                  <a:schemeClr val="lt1"/>
                </a:highlight>
              </a:rPr>
              <a:t>The Mobile/Cloud Unit </a:t>
            </a:r>
            <a:endParaRPr sz="2000">
              <a:highlight>
                <a:schemeClr val="lt1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2000">
                <a:highlight>
                  <a:schemeClr val="lt1"/>
                </a:highlight>
              </a:rPr>
              <a:t>The Display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chemeClr val="lt1"/>
              </a:highlight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200" y="1904850"/>
            <a:ext cx="3005249" cy="26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>
            <a:off x="5805200" y="2081900"/>
            <a:ext cx="1209300" cy="1086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5805200" y="3490200"/>
            <a:ext cx="1209300" cy="1086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7601150" y="2983700"/>
            <a:ext cx="1209300" cy="1086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474525" y="3168800"/>
            <a:ext cx="48372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Jennifer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Selecting electrical components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Scaling the electrical impulse from                        microphone 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Hirad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Selecting electrical components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Filter Design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Converting analog to digital signal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